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5"/>
    <p:sldMasterId id="2147483684" r:id="rId6"/>
  </p:sldMasterIdLst>
  <p:notesMasterIdLst>
    <p:notesMasterId r:id="rId37"/>
  </p:notesMasterIdLst>
  <p:handoutMasterIdLst>
    <p:handoutMasterId r:id="rId38"/>
  </p:handoutMasterIdLst>
  <p:sldIdLst>
    <p:sldId id="404" r:id="rId7"/>
    <p:sldId id="408" r:id="rId8"/>
    <p:sldId id="377" r:id="rId9"/>
    <p:sldId id="378" r:id="rId10"/>
    <p:sldId id="379" r:id="rId11"/>
    <p:sldId id="380" r:id="rId12"/>
    <p:sldId id="381" r:id="rId13"/>
    <p:sldId id="405" r:id="rId14"/>
    <p:sldId id="383" r:id="rId15"/>
    <p:sldId id="396" r:id="rId16"/>
    <p:sldId id="397" r:id="rId17"/>
    <p:sldId id="398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9" r:id="rId31"/>
    <p:sldId id="400" r:id="rId32"/>
    <p:sldId id="401" r:id="rId33"/>
    <p:sldId id="402" r:id="rId34"/>
    <p:sldId id="403" r:id="rId35"/>
    <p:sldId id="406" r:id="rId36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727"/>
    <a:srgbClr val="A31527"/>
    <a:srgbClr val="CC0000"/>
    <a:srgbClr val="B01C32"/>
    <a:srgbClr val="CCCDCC"/>
    <a:srgbClr val="EDEEED"/>
    <a:srgbClr val="872C90"/>
    <a:srgbClr val="C51C30"/>
    <a:srgbClr val="1AA594"/>
    <a:srgbClr val="9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 autoAdjust="0"/>
    <p:restoredTop sz="92697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400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8A31-2B9F-A94B-A2CC-00F18DA57334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604B-6C0D-8446-A61A-2AA75F37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C66E-FACF-7F40-AACA-BA49429FF6B3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DD1B-7981-514B-B211-D97C9422D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61DB3-D94D-4216-9166-C176C4E08BBC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E63BB-4C7D-46D3-9BF5-D219AB42AB98}" type="slidenum">
              <a:rPr lang="en-US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7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9179D-935F-4C38-A7D5-C6F62F824713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20-59 many due to unintentional overdose</a:t>
            </a:r>
          </a:p>
        </p:txBody>
      </p:sp>
    </p:spTree>
    <p:extLst>
      <p:ext uri="{BB962C8B-B14F-4D97-AF65-F5344CB8AC3E}">
        <p14:creationId xmlns:p14="http://schemas.microsoft.com/office/powerpoint/2010/main" val="153995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B839-DEEE-4A13-B2AA-95B4195D20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Analgesics: Pain medicine (anti-inflammatories like acetaminophen and ibuprofen, as well as prescription pain medicine)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Sedatives: Valium, sleep medications, anxiety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Antipsychotics: mentally ill, Zyprexa, Seroquel, schizophrenia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Homeopathic: Highlands Teething Tablets</a:t>
            </a:r>
          </a:p>
        </p:txBody>
      </p:sp>
    </p:spTree>
    <p:extLst>
      <p:ext uri="{BB962C8B-B14F-4D97-AF65-F5344CB8AC3E}">
        <p14:creationId xmlns:p14="http://schemas.microsoft.com/office/powerpoint/2010/main" val="196079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 relievers (ibuprofen, acetaminophen, aspirin)</a:t>
            </a:r>
          </a:p>
          <a:p>
            <a:r>
              <a:rPr lang="en-US" dirty="0"/>
              <a:t>Cough and cold medicines (decongestants,</a:t>
            </a:r>
            <a:r>
              <a:rPr lang="en-US" baseline="0" dirty="0"/>
              <a:t> antihistamines, cough suppressants</a:t>
            </a:r>
            <a:r>
              <a:rPr lang="en-US" dirty="0"/>
              <a:t>)</a:t>
            </a:r>
          </a:p>
          <a:p>
            <a:r>
              <a:rPr lang="en-US" dirty="0"/>
              <a:t>Antidepressant medications (Prozac</a:t>
            </a:r>
            <a:r>
              <a:rPr lang="en-US" dirty="0">
                <a:cs typeface="Arial" charset="0"/>
              </a:rPr>
              <a:t>™</a:t>
            </a:r>
            <a:r>
              <a:rPr lang="en-US" dirty="0"/>
              <a:t>, Wellbutrin</a:t>
            </a:r>
            <a:r>
              <a:rPr lang="en-US" dirty="0">
                <a:cs typeface="Arial" charset="0"/>
              </a:rPr>
              <a:t>™</a:t>
            </a:r>
            <a:r>
              <a:rPr lang="en-US" dirty="0"/>
              <a:t>, Zoloft</a:t>
            </a:r>
            <a:r>
              <a:rPr lang="en-US" dirty="0">
                <a:cs typeface="Arial" charset="0"/>
              </a:rPr>
              <a:t>™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FAB16-4FFD-40AD-B784-BE083BDFC4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Laundry products</a:t>
            </a:r>
            <a:r>
              <a:rPr lang="en-US" baseline="0" dirty="0"/>
              <a:t> (laundry packets, detergent, fabric softener, starch)</a:t>
            </a:r>
          </a:p>
          <a:p>
            <a:r>
              <a:rPr lang="en-US" baseline="0" dirty="0"/>
              <a:t>Ammonia cleaners (glass </a:t>
            </a:r>
            <a:r>
              <a:rPr lang="en-US" baseline="0" dirty="0" err="1"/>
              <a:t>ckeaners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851E3-490C-45B3-B920-5AF8ED6C8E27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Even one swallow of mouthwash can be deadly to small toddler</a:t>
            </a:r>
          </a:p>
        </p:txBody>
      </p:sp>
    </p:spTree>
    <p:extLst>
      <p:ext uri="{BB962C8B-B14F-4D97-AF65-F5344CB8AC3E}">
        <p14:creationId xmlns:p14="http://schemas.microsoft.com/office/powerpoint/2010/main" val="392993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6816A-EB90-425E-9BC3-5EB634F016CC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21F4D-DF82-43CF-B43D-5E6A13D6CCB9}" type="slidenum">
              <a:rPr lang="en-US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9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597358"/>
            <a:ext cx="12435840" cy="17640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6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4560" y="4925167"/>
            <a:ext cx="10241280" cy="2474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2339181" y="3489325"/>
            <a:ext cx="9952038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6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2499120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9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69428"/>
            <a:ext cx="1558925" cy="4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063" y="3465512"/>
            <a:ext cx="128397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21550" y="5106988"/>
            <a:ext cx="6419850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6DFA07-86D8-334D-89B7-808F70F9AED5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597358"/>
            <a:ext cx="12435840" cy="17640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6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4560" y="4925167"/>
            <a:ext cx="10241280" cy="2474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2339181" y="3489325"/>
            <a:ext cx="9952038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6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2499120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92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5008563"/>
            <a:ext cx="24860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33BEA-E59B-5645-A510-2E5E1FF735B7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8359"/>
            <a:ext cx="14630400" cy="82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" name="Picture 16" descr="U Health_horizontal_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4995863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9252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14360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69497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F2593-9E46-7949-96D0-6D8396D306A5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12676414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0E763-DADB-354C-A22D-CDD158D422AC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B5F51-F789-0143-99F3-573068C8B2B9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2F7CE-A939-3E40-86C4-D21E1D225BB2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7839051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AEDE31-35C0-8648-8A4E-52A0FD15B8B0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325850" y="1618665"/>
            <a:ext cx="15328962" cy="5835431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30120C-1C9C-ED49-8881-5609D80393EF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</p:spTree>
    <p:extLst>
      <p:ext uri="{BB962C8B-B14F-4D97-AF65-F5344CB8AC3E}">
        <p14:creationId xmlns:p14="http://schemas.microsoft.com/office/powerpoint/2010/main" val="8174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5008563"/>
            <a:ext cx="24860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33BEA-E59B-5645-A510-2E5E1FF735B7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69428"/>
            <a:ext cx="1558925" cy="4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063" y="3465512"/>
            <a:ext cx="128397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21550" y="5106988"/>
            <a:ext cx="6419850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6DFA07-86D8-334D-89B7-808F70F9AED5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760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53440" y="1920240"/>
            <a:ext cx="12923520" cy="5029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8080"/>
            <a:ext cx="4632960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8080"/>
            <a:ext cx="3413760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04E9-CB03-4BE9-A0EC-E44FA8D07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0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377440"/>
            <a:ext cx="131673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8080"/>
            <a:ext cx="4632960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8080"/>
            <a:ext cx="3413760" cy="5486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174D-ED17-4CD3-97DA-609906134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7636" cy="830199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pic>
        <p:nvPicPr>
          <p:cNvPr id="6" name="Picture 2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1" y="7680960"/>
            <a:ext cx="1558290" cy="4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577466" y="7856220"/>
            <a:ext cx="1272540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3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12676414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72628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37120" y="2377440"/>
            <a:ext cx="6461760" cy="2240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37120" y="4800600"/>
            <a:ext cx="6461760" cy="2240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855D-D457-42EA-9293-90054791B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15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4371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2098C-B6E5-49B9-BCC1-8E46AACD0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15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37120" y="2377440"/>
            <a:ext cx="6461760" cy="2240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37120" y="4800600"/>
            <a:ext cx="6461760" cy="2240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03B0-7644-4624-AF7B-F7707A9B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74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760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920240"/>
            <a:ext cx="6339840" cy="5029200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339840" cy="5029200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9024-321E-402B-93A1-2B031119FC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4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16459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15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377440"/>
            <a:ext cx="64617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D78FF-AA6B-4C55-ABC8-A2521D48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9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5008563"/>
            <a:ext cx="24860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8359"/>
            <a:ext cx="14630400" cy="82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" name="Picture 16" descr="U Health_horizontal_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4995863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9252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14360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69497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F2593-9E46-7949-96D0-6D8396D306A5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8359"/>
            <a:ext cx="14630400" cy="82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33788" y="3146516"/>
            <a:ext cx="73152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0" b="0" i="0" spc="200" baseline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" name="Picture 16" descr="U Health_horizontal_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4995863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 flipV="1">
            <a:off x="3633788" y="4733925"/>
            <a:ext cx="7315200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9252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14360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694975" y="7862425"/>
            <a:ext cx="11906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12676414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7839051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325850" y="1618665"/>
            <a:ext cx="15328962" cy="5835431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</p:spTree>
    <p:extLst>
      <p:ext uri="{BB962C8B-B14F-4D97-AF65-F5344CB8AC3E}">
        <p14:creationId xmlns:p14="http://schemas.microsoft.com/office/powerpoint/2010/main" val="22395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gradFill>
          <a:gsLst>
            <a:gs pos="60000">
              <a:schemeClr val="tx1">
                <a:lumMod val="80000"/>
                <a:lumOff val="20000"/>
              </a:schemeClr>
            </a:gs>
            <a:gs pos="100000">
              <a:srgbClr val="1E1E1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 Health_horizontal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69428"/>
            <a:ext cx="1558925" cy="4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063" y="3465512"/>
            <a:ext cx="128397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"Click to edit Master text styles”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21550" y="5106988"/>
            <a:ext cx="6419850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461356" y="7857642"/>
            <a:ext cx="416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HEALTH, 2017</a:t>
            </a:r>
            <a:endParaRPr lang="en-US" sz="1200" b="1" spc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12676414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0E763-DADB-354C-A22D-CDD158D422AC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B5F51-F789-0143-99F3-573068C8B2B9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2F7CE-A939-3E40-86C4-D21E1D225BB2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7839051" y="2114868"/>
            <a:ext cx="6059829" cy="5350804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AEDE31-35C0-8648-8A4E-52A0FD15B8B0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4482"/>
            <a:ext cx="12793980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700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92763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43605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694447" y="7866925"/>
            <a:ext cx="1191153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20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7680325"/>
            <a:ext cx="1558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576513" y="7856538"/>
            <a:ext cx="12726987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325850" y="1618665"/>
            <a:ext cx="15328962" cy="5835431"/>
          </a:xfrm>
          <a:prstGeom prst="rect">
            <a:avLst/>
          </a:prstGeom>
          <a:solidFill>
            <a:srgbClr val="A21727"/>
          </a:solidFill>
          <a:ln>
            <a:noFill/>
          </a:ln>
          <a:effectLst>
            <a:glow rad="444500">
              <a:schemeClr val="tx1">
                <a:lumMod val="95000"/>
                <a:lumOff val="5000"/>
                <a:alpha val="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8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5601" y="7486650"/>
            <a:ext cx="77448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30120C-1C9C-ED49-8881-5609D80393EF}"/>
              </a:ext>
            </a:extLst>
          </p:cNvPr>
          <p:cNvSpPr txBox="1"/>
          <p:nvPr userDrawn="1"/>
        </p:nvSpPr>
        <p:spPr>
          <a:xfrm>
            <a:off x="10461356" y="7857642"/>
            <a:ext cx="3857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1200" b="1" spc="300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1200" b="1" spc="300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7000" cy="8229600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1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608"/>
          </a:p>
        </p:txBody>
      </p:sp>
    </p:spTree>
    <p:extLst>
      <p:ext uri="{BB962C8B-B14F-4D97-AF65-F5344CB8AC3E}">
        <p14:creationId xmlns:p14="http://schemas.microsoft.com/office/powerpoint/2010/main" val="17207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58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31520" rtl="0" eaLnBrk="1" latinLnBrk="0" hangingPunct="1">
        <a:spcBef>
          <a:spcPct val="0"/>
        </a:spcBef>
        <a:buNone/>
        <a:defRPr sz="4480" b="0" i="0" kern="1200" cap="all" baseline="0">
          <a:solidFill>
            <a:srgbClr val="B01C32"/>
          </a:solidFill>
          <a:latin typeface="Century Gothic" charset="0"/>
          <a:ea typeface="+mj-ea"/>
          <a:cs typeface="Avenir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448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384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56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192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orient="horz" pos="49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1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661" r:id="rId19"/>
    <p:sldLayoutId id="2147483662" r:id="rId20"/>
    <p:sldLayoutId id="2147483650" r:id="rId21"/>
    <p:sldLayoutId id="2147483663" r:id="rId22"/>
    <p:sldLayoutId id="2147483664" r:id="rId23"/>
    <p:sldLayoutId id="2147483665" r:id="rId24"/>
    <p:sldLayoutId id="2147483666" r:id="rId25"/>
    <p:sldLayoutId id="2147483655" r:id="rId26"/>
    <p:sldLayoutId id="214748365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31520" rtl="0" eaLnBrk="1" latinLnBrk="0" hangingPunct="1">
        <a:spcBef>
          <a:spcPct val="0"/>
        </a:spcBef>
        <a:buNone/>
        <a:defRPr sz="4480" b="0" i="0" kern="1200" cap="all" baseline="0">
          <a:solidFill>
            <a:srgbClr val="B01C32"/>
          </a:solidFill>
          <a:latin typeface="Century Gothic" charset="0"/>
          <a:ea typeface="+mj-ea"/>
          <a:cs typeface="Avenir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448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384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56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192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orient="horz" pos="49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912" y="3776215"/>
            <a:ext cx="9539621" cy="140829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68990" y="295523"/>
            <a:ext cx="9875520" cy="155448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731520" rtl="0" eaLnBrk="1" latinLnBrk="0" hangingPunct="1">
              <a:spcBef>
                <a:spcPct val="0"/>
              </a:spcBef>
              <a:buNone/>
              <a:defRPr sz="56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  <a:ea typeface="+mj-ea"/>
                <a:cs typeface="Avenir"/>
              </a:defRPr>
            </a:lvl1pPr>
          </a:lstStyle>
          <a:p>
            <a:r>
              <a:rPr lang="en-US" sz="5760" b="1" dirty="0">
                <a:solidFill>
                  <a:schemeClr val="tx1"/>
                </a:solidFill>
              </a:rPr>
              <a:t>Utah</a:t>
            </a:r>
            <a:r>
              <a:rPr lang="en-US" sz="5760" b="1" dirty="0"/>
              <a:t> </a:t>
            </a:r>
            <a:r>
              <a:rPr lang="en-US" sz="5760" b="1" dirty="0">
                <a:solidFill>
                  <a:schemeClr val="tx1"/>
                </a:solidFill>
              </a:rPr>
              <a:t>Poison Control Center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46557" y="5423728"/>
            <a:ext cx="6120384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20" b="1" dirty="0">
                <a:latin typeface="Century Gothic" panose="020B0502020202020204" pitchFamily="34" charset="0"/>
              </a:rPr>
              <a:t>Keeping Families Safe</a:t>
            </a:r>
          </a:p>
        </p:txBody>
      </p:sp>
    </p:spTree>
    <p:extLst>
      <p:ext uri="{BB962C8B-B14F-4D97-AF65-F5344CB8AC3E}">
        <p14:creationId xmlns:p14="http://schemas.microsoft.com/office/powerpoint/2010/main" val="25052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08170"/>
            <a:ext cx="12793980" cy="2067768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Children More Likely to be Poisoned and What Factors Place Them At Risk?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013" y="2966488"/>
            <a:ext cx="5895494" cy="39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05967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of Development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3226" y="1333962"/>
            <a:ext cx="10264775" cy="55038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/>
              <a:t>Infants (0 – 6  months)</a:t>
            </a:r>
          </a:p>
          <a:p>
            <a:pPr lvl="1" eaLnBrk="1" hangingPunct="1"/>
            <a:r>
              <a:rPr lang="en-US" sz="3200" dirty="0"/>
              <a:t>Most infant poisonings are result of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/>
              <a:t>   adult error; wrong dose, wrong medicine</a:t>
            </a:r>
          </a:p>
          <a:p>
            <a:pPr eaLnBrk="1" hangingPunct="1"/>
            <a:r>
              <a:rPr lang="en-US" sz="3200" dirty="0"/>
              <a:t>Crawlers (6 months – 1</a:t>
            </a:r>
            <a:r>
              <a:rPr lang="en-US" sz="3200" dirty="0">
                <a:latin typeface="ZapfHumnst BT" pitchFamily="34" charset="0"/>
              </a:rPr>
              <a:t>½</a:t>
            </a:r>
            <a:r>
              <a:rPr lang="en-US" sz="3200" dirty="0"/>
              <a:t> yrs.)</a:t>
            </a:r>
          </a:p>
          <a:p>
            <a:pPr lvl="1" eaLnBrk="1" hangingPunct="1"/>
            <a:r>
              <a:rPr lang="en-US" sz="3200" dirty="0"/>
              <a:t>Explore everything within reach and put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/>
              <a:t>   things in their mouth</a:t>
            </a:r>
          </a:p>
          <a:p>
            <a:pPr eaLnBrk="1" hangingPunct="1"/>
            <a:r>
              <a:rPr lang="en-US" sz="3200" dirty="0"/>
              <a:t>Toddlers and pre-</a:t>
            </a:r>
            <a:r>
              <a:rPr lang="en-US" sz="3200" dirty="0" err="1"/>
              <a:t>schoolers</a:t>
            </a:r>
            <a:r>
              <a:rPr lang="en-US" sz="3200" dirty="0"/>
              <a:t> (1</a:t>
            </a:r>
            <a:r>
              <a:rPr lang="en-US" sz="3200" dirty="0">
                <a:latin typeface="ZapfHumnst BT" pitchFamily="34" charset="0"/>
              </a:rPr>
              <a:t>½ </a:t>
            </a:r>
            <a:r>
              <a:rPr lang="en-US" sz="3200" dirty="0"/>
              <a:t>yrs. – 3 yrs.)</a:t>
            </a:r>
          </a:p>
          <a:p>
            <a:pPr lvl="1" eaLnBrk="1" hangingPunct="1"/>
            <a:r>
              <a:rPr lang="en-US" sz="3200" dirty="0"/>
              <a:t>Reach higher, nothing is child-proof, look-alikes are deceiving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724" y="1334494"/>
            <a:ext cx="2430448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8669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That Increase Risk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7213" y="1416825"/>
            <a:ext cx="13063537" cy="54721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Child’s curious nature</a:t>
            </a:r>
          </a:p>
          <a:p>
            <a:pPr lvl="1" eaLnBrk="1" hangingPunct="1"/>
            <a:r>
              <a:rPr lang="en-US" sz="3600" dirty="0"/>
              <a:t>Explore, taste, and touch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600" dirty="0"/>
              <a:t>   to learn</a:t>
            </a:r>
          </a:p>
          <a:p>
            <a:pPr eaLnBrk="1" hangingPunct="1"/>
            <a:r>
              <a:rPr lang="en-US" sz="3600" dirty="0"/>
              <a:t>Improper storage</a:t>
            </a:r>
          </a:p>
          <a:p>
            <a:pPr lvl="1" eaLnBrk="1" hangingPunct="1"/>
            <a:r>
              <a:rPr lang="en-US" sz="3600" dirty="0"/>
              <a:t>Lock it up; keep out of reach</a:t>
            </a:r>
          </a:p>
          <a:p>
            <a:pPr eaLnBrk="1" hangingPunct="1"/>
            <a:r>
              <a:rPr lang="en-US" sz="3600" dirty="0"/>
              <a:t>Adult distractions</a:t>
            </a:r>
          </a:p>
          <a:p>
            <a:pPr lvl="1" eaLnBrk="1" hangingPunct="1"/>
            <a:r>
              <a:rPr lang="en-US" sz="3600" dirty="0"/>
              <a:t>Telephones, doorbells, meal preparation, etc.</a:t>
            </a:r>
          </a:p>
          <a:p>
            <a:pPr lvl="1" eaLnBrk="1" hangingPunct="1"/>
            <a:r>
              <a:rPr lang="en-US" sz="3600" dirty="0"/>
              <a:t>Most poisonings occur when the product is in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0" y="1625826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 Poisons and What Should We Do About Them?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153" y="3049875"/>
            <a:ext cx="5657532" cy="41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90063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Medicines and Vitamins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3153" y="1503453"/>
            <a:ext cx="10542588" cy="49482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Pain relievers</a:t>
            </a:r>
          </a:p>
          <a:p>
            <a:pPr eaLnBrk="1" hangingPunct="1"/>
            <a:r>
              <a:rPr lang="en-US" sz="4000" dirty="0"/>
              <a:t>Cough and cold medicines</a:t>
            </a:r>
          </a:p>
          <a:p>
            <a:pPr eaLnBrk="1" hangingPunct="1"/>
            <a:r>
              <a:rPr lang="en-US" sz="4000" dirty="0"/>
              <a:t>Heart, blood pressure drugs</a:t>
            </a:r>
          </a:p>
          <a:p>
            <a:pPr eaLnBrk="1" hangingPunct="1"/>
            <a:r>
              <a:rPr lang="en-US" sz="4000" dirty="0"/>
              <a:t>Antidepressant medications</a:t>
            </a:r>
          </a:p>
          <a:p>
            <a:pPr eaLnBrk="1" hangingPunct="1"/>
            <a:r>
              <a:rPr lang="en-US" sz="4000" dirty="0"/>
              <a:t>Vitamins – especially iron, and herbal supplements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687" y="1384422"/>
            <a:ext cx="2603218" cy="30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03" y="4839006"/>
            <a:ext cx="3889585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0559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 Products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3710" y="1400692"/>
            <a:ext cx="10337800" cy="46640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200" dirty="0"/>
              <a:t>Bleach</a:t>
            </a:r>
          </a:p>
          <a:p>
            <a:pPr eaLnBrk="1" hangingPunct="1"/>
            <a:r>
              <a:rPr lang="en-US" sz="4200" dirty="0"/>
              <a:t>Drain and toilet bowl cleaners</a:t>
            </a:r>
          </a:p>
          <a:p>
            <a:pPr eaLnBrk="1" hangingPunct="1"/>
            <a:r>
              <a:rPr lang="en-US" sz="4200" dirty="0"/>
              <a:t>Laundry products </a:t>
            </a:r>
          </a:p>
          <a:p>
            <a:pPr eaLnBrk="1" hangingPunct="1"/>
            <a:r>
              <a:rPr lang="en-US" sz="4200" dirty="0"/>
              <a:t>Ammonia cleaners</a:t>
            </a:r>
          </a:p>
          <a:p>
            <a:pPr eaLnBrk="1" hangingPunct="1"/>
            <a:r>
              <a:rPr lang="en-US" sz="4200" dirty="0"/>
              <a:t>Dish detergent</a:t>
            </a:r>
          </a:p>
          <a:p>
            <a:pPr eaLnBrk="1" hangingPunct="1"/>
            <a:r>
              <a:rPr lang="en-US" sz="4200" dirty="0"/>
              <a:t>Oven cleaners</a:t>
            </a:r>
          </a:p>
          <a:p>
            <a:pPr eaLnBrk="1" hangingPunct="1"/>
            <a:endParaRPr lang="en-US" sz="3360" dirty="0"/>
          </a:p>
        </p:txBody>
      </p:sp>
      <p:pic>
        <p:nvPicPr>
          <p:cNvPr id="14340" name="Picture 17" descr="UPCC images 0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544" y="3499979"/>
            <a:ext cx="2508886" cy="3730907"/>
          </a:xfrm>
          <a:prstGeom prst="rect">
            <a:avLst/>
          </a:prstGeom>
          <a:noFill/>
          <a:ln w="28575" cap="rnd">
            <a:noFill/>
            <a:prstDash val="solid"/>
            <a:miter lim="800000"/>
            <a:headEnd/>
            <a:tailEnd/>
          </a:ln>
        </p:spPr>
      </p:pic>
      <p:pic>
        <p:nvPicPr>
          <p:cNvPr id="14341" name="Picture 18" descr="UPCC images 07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5220" y="861888"/>
            <a:ext cx="2203980" cy="3886200"/>
          </a:xfrm>
          <a:prstGeom prst="rect">
            <a:avLst/>
          </a:prstGeom>
          <a:noFill/>
          <a:ln w="28575" cap="rnd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2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546700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Cosmetic and Personal Care Products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01583" y="1454150"/>
            <a:ext cx="8167688" cy="53943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Mouthwash, toothpaste</a:t>
            </a:r>
          </a:p>
          <a:p>
            <a:pPr eaLnBrk="1" hangingPunct="1"/>
            <a:r>
              <a:rPr lang="en-US" sz="4000" dirty="0"/>
              <a:t>Nail products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/>
              <a:t>  (particularly polish remover)</a:t>
            </a:r>
          </a:p>
          <a:p>
            <a:pPr eaLnBrk="1" hangingPunct="1"/>
            <a:r>
              <a:rPr lang="en-US" sz="4000" dirty="0"/>
              <a:t>Shampoo</a:t>
            </a:r>
          </a:p>
          <a:p>
            <a:pPr eaLnBrk="1" hangingPunct="1"/>
            <a:r>
              <a:rPr lang="en-US" sz="4000" dirty="0"/>
              <a:t>Perfume</a:t>
            </a:r>
          </a:p>
          <a:p>
            <a:pPr eaLnBrk="1" hangingPunct="1"/>
            <a:r>
              <a:rPr lang="en-US" sz="4000" dirty="0"/>
              <a:t>Talcum</a:t>
            </a:r>
          </a:p>
          <a:p>
            <a:pPr eaLnBrk="1" hangingPunct="1"/>
            <a:r>
              <a:rPr lang="en-US" sz="4000" dirty="0"/>
              <a:t>Lotion</a:t>
            </a:r>
          </a:p>
          <a:p>
            <a:pPr eaLnBrk="1" hangingPunct="1"/>
            <a:r>
              <a:rPr lang="en-US" sz="4000" dirty="0"/>
              <a:t>Make-up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581" y="4731196"/>
            <a:ext cx="2577016" cy="2556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661" y="4505448"/>
            <a:ext cx="2429866" cy="2781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294" y="1776253"/>
            <a:ext cx="2398906" cy="27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1167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981" y="1597156"/>
            <a:ext cx="8534400" cy="46624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200" dirty="0"/>
              <a:t>Acne preparations</a:t>
            </a:r>
          </a:p>
          <a:p>
            <a:pPr eaLnBrk="1" hangingPunct="1"/>
            <a:r>
              <a:rPr lang="en-US" sz="4200" dirty="0"/>
              <a:t>Diaper products</a:t>
            </a:r>
          </a:p>
          <a:p>
            <a:pPr eaLnBrk="1" hangingPunct="1"/>
            <a:r>
              <a:rPr lang="en-US" sz="4200" dirty="0"/>
              <a:t>Topical steroids (cortisone cream)</a:t>
            </a:r>
          </a:p>
          <a:p>
            <a:pPr eaLnBrk="1" hangingPunct="1"/>
            <a:r>
              <a:rPr lang="en-US" sz="4200" dirty="0"/>
              <a:t>Athletic rubs</a:t>
            </a:r>
          </a:p>
          <a:p>
            <a:pPr eaLnBrk="1" hangingPunct="1">
              <a:buFont typeface="Wingdings" pitchFamily="2" charset="2"/>
              <a:buNone/>
            </a:pPr>
            <a:endParaRPr lang="en-US" sz="408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139" y="1368294"/>
            <a:ext cx="3509392" cy="206270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527" y="3928400"/>
            <a:ext cx="2658616" cy="304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15335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 the Garage?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1421" y="1499408"/>
            <a:ext cx="5943600" cy="5668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Gasoline</a:t>
            </a:r>
          </a:p>
          <a:p>
            <a:pPr eaLnBrk="1" hangingPunct="1"/>
            <a:r>
              <a:rPr lang="en-US" dirty="0"/>
              <a:t>Motor oil</a:t>
            </a:r>
          </a:p>
          <a:p>
            <a:pPr eaLnBrk="1" hangingPunct="1"/>
            <a:r>
              <a:rPr lang="en-US" dirty="0"/>
              <a:t>Windshield washer fluid</a:t>
            </a:r>
          </a:p>
          <a:p>
            <a:pPr eaLnBrk="1" hangingPunct="1"/>
            <a:r>
              <a:rPr lang="en-US" dirty="0"/>
              <a:t>Pesticides</a:t>
            </a:r>
          </a:p>
          <a:p>
            <a:pPr eaLnBrk="1" hangingPunct="1"/>
            <a:r>
              <a:rPr lang="en-US" dirty="0"/>
              <a:t>Anti-freeze</a:t>
            </a:r>
          </a:p>
        </p:txBody>
      </p:sp>
      <p:pic>
        <p:nvPicPr>
          <p:cNvPr id="20487" name="Picture 30" descr="UPCC images 0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2755" y="1173205"/>
            <a:ext cx="2417446" cy="3017520"/>
          </a:xfrm>
          <a:prstGeom prst="rect">
            <a:avLst/>
          </a:prstGeom>
          <a:noFill/>
          <a:ln w="28575" cap="rnd">
            <a:noFill/>
            <a:prstDash val="solid"/>
            <a:miter lim="800000"/>
            <a:headEnd/>
            <a:tailEnd/>
          </a:ln>
        </p:spPr>
      </p:pic>
      <p:pic>
        <p:nvPicPr>
          <p:cNvPr id="20488" name="Picture 31" descr="UPCC images 07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791" y="4603694"/>
            <a:ext cx="2619374" cy="2828789"/>
          </a:xfrm>
          <a:prstGeom prst="rect">
            <a:avLst/>
          </a:prstGeom>
          <a:noFill/>
          <a:ln w="28575" cap="rnd">
            <a:noFill/>
            <a:prstDash val="solid"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831" y="1381263"/>
            <a:ext cx="1880858" cy="2809461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123" y="4676852"/>
            <a:ext cx="3572566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423316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Poisons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3633" y="1231900"/>
            <a:ext cx="9235281" cy="66754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400" dirty="0"/>
              <a:t>Plants</a:t>
            </a:r>
          </a:p>
          <a:p>
            <a:pPr lvl="1" eaLnBrk="1" hangingPunct="1"/>
            <a:r>
              <a:rPr lang="en-US" sz="3400" dirty="0"/>
              <a:t>Philodendron, Virginia creeper,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400" dirty="0"/>
              <a:t>   dieffenbachia, iris, nightshade</a:t>
            </a:r>
          </a:p>
          <a:p>
            <a:pPr eaLnBrk="1" hangingPunct="1"/>
            <a:r>
              <a:rPr lang="en-US" sz="3400" dirty="0"/>
              <a:t>Foreign bodies</a:t>
            </a:r>
          </a:p>
          <a:p>
            <a:pPr lvl="1" eaLnBrk="1" hangingPunct="1"/>
            <a:r>
              <a:rPr lang="en-US" sz="3400" dirty="0"/>
              <a:t>Coins, button batteries, hearing aids</a:t>
            </a:r>
          </a:p>
          <a:p>
            <a:pPr eaLnBrk="1" hangingPunct="1"/>
            <a:r>
              <a:rPr lang="en-US" sz="3400" dirty="0"/>
              <a:t>Food Products</a:t>
            </a:r>
          </a:p>
          <a:p>
            <a:pPr lvl="1"/>
            <a:r>
              <a:rPr lang="en-US" sz="3400" dirty="0"/>
              <a:t>Cook at correct temperatures,              store and thaw correctly, don’t cross contaminate, when in doubt…throw it out. </a:t>
            </a:r>
          </a:p>
          <a:p>
            <a:pPr marL="0" indent="0">
              <a:buNone/>
            </a:pPr>
            <a:endParaRPr lang="en-US" sz="336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618" y="1834581"/>
            <a:ext cx="2212332" cy="2031132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9992" y="151075"/>
            <a:ext cx="2169704" cy="290222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1950" y="3016048"/>
            <a:ext cx="2803806" cy="2102856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976" y="5208117"/>
            <a:ext cx="4721603" cy="11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39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6822" y="2061773"/>
            <a:ext cx="68893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prevent and minimize adverse effects from a poison exposure through education, service, and research</a:t>
            </a:r>
          </a:p>
        </p:txBody>
      </p:sp>
      <p:pic>
        <p:nvPicPr>
          <p:cNvPr id="4" name="Picture 11" descr="HELP_logo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7790" y="2061773"/>
            <a:ext cx="3017837" cy="2278063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28790"/>
            <a:ext cx="14630400" cy="659444"/>
          </a:xfrm>
        </p:spPr>
        <p:txBody>
          <a:bodyPr/>
          <a:lstStyle/>
          <a:p>
            <a:pPr algn="ctr"/>
            <a:r>
              <a:rPr lang="en-US" b="1" dirty="0"/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5713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88509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Poisons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400335" y="1417703"/>
            <a:ext cx="7120127" cy="46624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Bites and Stings</a:t>
            </a:r>
          </a:p>
          <a:p>
            <a:pPr lvl="1"/>
            <a:r>
              <a:rPr lang="en-US" dirty="0"/>
              <a:t>Rattlesnakes</a:t>
            </a:r>
          </a:p>
          <a:p>
            <a:pPr lvl="1"/>
            <a:r>
              <a:rPr lang="en-US" dirty="0"/>
              <a:t>Bees and Wasps</a:t>
            </a:r>
          </a:p>
          <a:p>
            <a:pPr lvl="1"/>
            <a:r>
              <a:rPr lang="en-US" dirty="0"/>
              <a:t>Spiders</a:t>
            </a:r>
          </a:p>
          <a:p>
            <a:pPr lvl="1"/>
            <a:r>
              <a:rPr lang="en-US" dirty="0"/>
              <a:t>Ticks</a:t>
            </a:r>
          </a:p>
          <a:p>
            <a:pPr lvl="1"/>
            <a:r>
              <a:rPr lang="en-US" dirty="0"/>
              <a:t>Bats </a:t>
            </a:r>
          </a:p>
          <a:p>
            <a:pPr lvl="1"/>
            <a:r>
              <a:rPr lang="en-US" dirty="0"/>
              <a:t>Scorpions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8138160" y="6766560"/>
            <a:ext cx="3383280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20" b="1">
                <a:solidFill>
                  <a:schemeClr val="bg1"/>
                </a:solidFill>
              </a:rPr>
              <a:t>Hogle Zoo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2496" y="4540754"/>
            <a:ext cx="1757304" cy="2733584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040" y="5054144"/>
            <a:ext cx="3231664" cy="195495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22872" y="602775"/>
            <a:ext cx="2048256" cy="1487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89631">
            <a:off x="10893509" y="2588760"/>
            <a:ext cx="2801268" cy="1902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5103">
            <a:off x="6643953" y="1686704"/>
            <a:ext cx="3974937" cy="2456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410" y="4913664"/>
            <a:ext cx="2737341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594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4760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Prevention- Takeaways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50" y="1358343"/>
            <a:ext cx="8724900" cy="53038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Keep out of reach of children </a:t>
            </a:r>
          </a:p>
          <a:p>
            <a:pPr lvl="1" eaLnBrk="1" hangingPunct="1"/>
            <a:r>
              <a:rPr lang="en-US" sz="3600" dirty="0"/>
              <a:t>Out of sight and out of reach</a:t>
            </a:r>
          </a:p>
          <a:p>
            <a:pPr eaLnBrk="1" hangingPunct="1"/>
            <a:r>
              <a:rPr lang="en-US" sz="3600" dirty="0"/>
              <a:t>Keep in original containers</a:t>
            </a:r>
          </a:p>
          <a:p>
            <a:r>
              <a:rPr lang="en-US" sz="3600" dirty="0"/>
              <a:t>Use child-resistant cap</a:t>
            </a:r>
          </a:p>
          <a:p>
            <a:r>
              <a:rPr lang="en-US" sz="3600" dirty="0"/>
              <a:t>Be aware of multiple ingredients</a:t>
            </a:r>
          </a:p>
          <a:p>
            <a:r>
              <a:rPr lang="en-US" sz="3600" dirty="0"/>
              <a:t>Never call medicine “candy”</a:t>
            </a:r>
          </a:p>
          <a:p>
            <a:r>
              <a:rPr lang="en-US" sz="3600" dirty="0"/>
              <a:t>Use according to instructions</a:t>
            </a:r>
          </a:p>
          <a:p>
            <a:r>
              <a:rPr lang="en-US" sz="3600" dirty="0"/>
              <a:t>Attend to open product</a:t>
            </a: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417" y="1681127"/>
            <a:ext cx="3105064" cy="46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39129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2883" y="1168156"/>
            <a:ext cx="9309202" cy="5918262"/>
          </a:xfrm>
          <a:prstGeom prst="rect">
            <a:avLst/>
          </a:prstGeom>
        </p:spPr>
        <p:txBody>
          <a:bodyPr/>
          <a:lstStyle/>
          <a:p>
            <a:r>
              <a:rPr lang="en-US" sz="3800" dirty="0"/>
              <a:t>Protect skin and eyes from contact</a:t>
            </a:r>
          </a:p>
          <a:p>
            <a:r>
              <a:rPr lang="en-US" sz="3800" dirty="0"/>
              <a:t>Only purchase amount you will use</a:t>
            </a:r>
          </a:p>
          <a:p>
            <a:r>
              <a:rPr lang="en-US" sz="3800" dirty="0"/>
              <a:t>Properly dispose of leftover </a:t>
            </a:r>
          </a:p>
          <a:p>
            <a:pPr marL="0" indent="0">
              <a:buNone/>
            </a:pPr>
            <a:r>
              <a:rPr lang="en-US" sz="3800" dirty="0"/>
              <a:t>    and old chemicals</a:t>
            </a:r>
          </a:p>
          <a:p>
            <a:r>
              <a:rPr lang="en-US" sz="3800" dirty="0"/>
              <a:t>Do NOT follow first-aid </a:t>
            </a:r>
          </a:p>
          <a:p>
            <a:pPr marL="0" indent="0">
              <a:buNone/>
            </a:pPr>
            <a:r>
              <a:rPr lang="en-US" sz="3800" dirty="0"/>
              <a:t>   instructions on package, </a:t>
            </a:r>
          </a:p>
          <a:p>
            <a:pPr>
              <a:buNone/>
            </a:pPr>
            <a:r>
              <a:rPr lang="en-US" sz="3800" dirty="0"/>
              <a:t>   call poison control </a:t>
            </a:r>
          </a:p>
          <a:p>
            <a:r>
              <a:rPr lang="en-US" sz="3800" dirty="0"/>
              <a:t>Do not mix 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026" y="3115988"/>
            <a:ext cx="4781350" cy="31872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0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364760"/>
            <a:ext cx="1279398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Monoxide (CO)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40" dirty="0"/>
              <a:t>A colorless, odorless, tasteless gas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07377" y="2129700"/>
            <a:ext cx="7085013" cy="124969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Signs of CO poisoning:</a:t>
            </a:r>
          </a:p>
          <a:p>
            <a:pPr lvl="1" eaLnBrk="1" hangingPunct="1"/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158" y="3756920"/>
            <a:ext cx="3501762" cy="2575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4700" y="2129700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Headache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Fatigue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Nausea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Dizziness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Irregular breathing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Mental confusion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Unconsciousness</a:t>
            </a:r>
          </a:p>
          <a:p>
            <a:pPr lvl="1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Ultimately death</a:t>
            </a:r>
          </a:p>
        </p:txBody>
      </p:sp>
    </p:spTree>
    <p:extLst>
      <p:ext uri="{BB962C8B-B14F-4D97-AF65-F5344CB8AC3E}">
        <p14:creationId xmlns:p14="http://schemas.microsoft.com/office/powerpoint/2010/main" val="167449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440578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3212" y="1592143"/>
            <a:ext cx="11433621" cy="46640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Install a CO detector near sleeping areas</a:t>
            </a:r>
          </a:p>
          <a:p>
            <a:pPr eaLnBrk="1" hangingPunct="1"/>
            <a:r>
              <a:rPr lang="en-US" sz="4000" dirty="0"/>
              <a:t>Never operate gas burning appliances, machines or equipment in an enclosed space (garage, tent, indoor spaces)</a:t>
            </a:r>
          </a:p>
          <a:p>
            <a:pPr eaLnBrk="1" hangingPunct="1"/>
            <a:r>
              <a:rPr lang="en-US" sz="4000" dirty="0"/>
              <a:t>Have chimney and flue cleaned professionally</a:t>
            </a:r>
          </a:p>
          <a:p>
            <a:pPr eaLnBrk="1" hangingPunct="1"/>
            <a:r>
              <a:rPr lang="en-US" sz="4000" dirty="0"/>
              <a:t>Have furnace inspected annually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823" y="4760170"/>
            <a:ext cx="3163923" cy="211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5644" y="1476074"/>
            <a:ext cx="1786283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694482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Poisonings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50" y="2012103"/>
            <a:ext cx="7750175" cy="500549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Poison is not just a problem for children</a:t>
            </a:r>
          </a:p>
          <a:p>
            <a:pPr eaLnBrk="1" hangingPunct="1"/>
            <a:r>
              <a:rPr lang="en-US" sz="4000" dirty="0"/>
              <a:t>25% of calls to the UPCC each year are for adults over age 19</a:t>
            </a:r>
          </a:p>
          <a:p>
            <a:pPr eaLnBrk="1" hangingPunct="1"/>
            <a:r>
              <a:rPr lang="en-US" sz="4000" dirty="0"/>
              <a:t>That equates to about 10,000 calls</a:t>
            </a:r>
          </a:p>
          <a:p>
            <a:pPr eaLnBrk="1" hangingPunct="1">
              <a:buFont typeface="Wingdings" pitchFamily="2" charset="2"/>
              <a:buNone/>
            </a:pPr>
            <a:endParaRPr lang="en-US" sz="408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151" y="2994992"/>
            <a:ext cx="4560408" cy="30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3746"/>
            <a:ext cx="14630401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aid tips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88168" y="1479775"/>
            <a:ext cx="13454062" cy="57610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b="1" u="sng" dirty="0"/>
              <a:t>Swallowed poison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do not give anything, call the poison control center</a:t>
            </a:r>
          </a:p>
          <a:p>
            <a:pPr eaLnBrk="1" hangingPunct="1"/>
            <a:r>
              <a:rPr lang="en-US" sz="3200" b="1" u="sng" dirty="0"/>
              <a:t>Inhaled poison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get victim to fresh air, call poison control center</a:t>
            </a:r>
          </a:p>
          <a:p>
            <a:pPr eaLnBrk="1" hangingPunct="1"/>
            <a:r>
              <a:rPr lang="en-US" sz="3200" b="1" u="sng" dirty="0"/>
              <a:t>Poison on skin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remove contaminated clothing and rinse skin with water for 10 minutes, call the poison control center</a:t>
            </a:r>
          </a:p>
          <a:p>
            <a:pPr eaLnBrk="1" hangingPunct="1"/>
            <a:r>
              <a:rPr lang="en-US" sz="3200" b="1" u="sng" dirty="0"/>
              <a:t>Poison in eye</a:t>
            </a:r>
            <a:r>
              <a:rPr lang="en-US" sz="3200" dirty="0"/>
              <a:t>  </a:t>
            </a:r>
          </a:p>
          <a:p>
            <a:pPr lvl="1"/>
            <a:r>
              <a:rPr lang="en-US" sz="2800" dirty="0"/>
              <a:t>flush eye for 15 minutes using  a large cup filled with lukewarm water held 2-4 inches from eye, call the poison control center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9784080" y="343746"/>
            <a:ext cx="731520" cy="73152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456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992880" y="343746"/>
            <a:ext cx="731520" cy="73152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456"/>
          </a:p>
        </p:txBody>
      </p:sp>
    </p:spTree>
    <p:extLst>
      <p:ext uri="{BB962C8B-B14F-4D97-AF65-F5344CB8AC3E}">
        <p14:creationId xmlns:p14="http://schemas.microsoft.com/office/powerpoint/2010/main" val="40105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90157"/>
            <a:ext cx="1279398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Action For Poisoning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647700" y="1289050"/>
            <a:ext cx="11296650" cy="64039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800" dirty="0"/>
              <a:t>Remain calm, but don’t wait for the person to look or feel sick; some exposures can have a delayed effect</a:t>
            </a:r>
          </a:p>
          <a:p>
            <a:pPr eaLnBrk="1" hangingPunct="1"/>
            <a:r>
              <a:rPr lang="en-US" sz="3800" dirty="0"/>
              <a:t>If the person is unconscious, having convulsions, or difficulty breathing;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800" dirty="0"/>
              <a:t>   call 911</a:t>
            </a:r>
          </a:p>
          <a:p>
            <a:pPr eaLnBrk="1" hangingPunct="1"/>
            <a:r>
              <a:rPr lang="en-US" sz="3800" dirty="0"/>
              <a:t>Otherwise call the UPCC at: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800" dirty="0"/>
              <a:t>	1-800-222-1222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971" y="4262495"/>
            <a:ext cx="3981033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645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 Poison Control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42950" y="1344613"/>
            <a:ext cx="11647488" cy="6142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Questions the UPCC specialist may ask:</a:t>
            </a:r>
          </a:p>
          <a:p>
            <a:pPr lvl="1" eaLnBrk="1" hangingPunct="1"/>
            <a:r>
              <a:rPr lang="en-US" sz="3600" dirty="0"/>
              <a:t>How the person is feeling or acting right now</a:t>
            </a:r>
          </a:p>
          <a:p>
            <a:pPr lvl="1" eaLnBrk="1" hangingPunct="1"/>
            <a:r>
              <a:rPr lang="en-US" sz="3600" dirty="0"/>
              <a:t>Age and weight of person</a:t>
            </a:r>
          </a:p>
          <a:p>
            <a:pPr lvl="1" eaLnBrk="1" hangingPunct="1"/>
            <a:r>
              <a:rPr lang="en-US" sz="3600" dirty="0"/>
              <a:t>Name/description of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600" dirty="0"/>
              <a:t>   medicine, product or plant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600" dirty="0"/>
              <a:t>  (have container with you)</a:t>
            </a:r>
          </a:p>
          <a:p>
            <a:pPr lvl="1" eaLnBrk="1" hangingPunct="1"/>
            <a:r>
              <a:rPr lang="en-US" sz="3600" dirty="0"/>
              <a:t>Amount taken</a:t>
            </a:r>
          </a:p>
          <a:p>
            <a:pPr lvl="1" eaLnBrk="1" hangingPunct="1"/>
            <a:r>
              <a:rPr lang="en-US" sz="3600" dirty="0"/>
              <a:t>When it happened</a:t>
            </a:r>
          </a:p>
          <a:p>
            <a:pPr lvl="1" eaLnBrk="1" hangingPunct="1"/>
            <a:r>
              <a:rPr lang="en-US" sz="3600" dirty="0"/>
              <a:t>Name and phone number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/>
              <a:t>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57" y="3326295"/>
            <a:ext cx="4719879" cy="3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8069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2798" y="1350101"/>
            <a:ext cx="11474450" cy="61261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dirty="0"/>
              <a:t>We come in contact with many poisons every day</a:t>
            </a:r>
          </a:p>
          <a:p>
            <a:pPr eaLnBrk="1" hangingPunct="1"/>
            <a:r>
              <a:rPr lang="en-US" sz="4000" dirty="0"/>
              <a:t>Awareness and simple safety precautions can help keep us, and our children safe and well</a:t>
            </a:r>
          </a:p>
          <a:p>
            <a:pPr eaLnBrk="1" hangingPunct="1"/>
            <a:r>
              <a:rPr lang="en-US" sz="4000" dirty="0"/>
              <a:t>Implement prevention strategies in your surroundings to stop poisonings</a:t>
            </a:r>
          </a:p>
          <a:p>
            <a:pPr eaLnBrk="1" hangingPunct="1"/>
            <a:r>
              <a:rPr lang="en-US" sz="4000" b="1" dirty="0"/>
              <a:t>Don’t hesitate to call</a:t>
            </a:r>
            <a:r>
              <a:rPr lang="en-US" sz="4000" dirty="0"/>
              <a:t> </a:t>
            </a:r>
            <a:r>
              <a:rPr lang="en-US" sz="4000" b="1" dirty="0"/>
              <a:t>poison control</a:t>
            </a:r>
          </a:p>
        </p:txBody>
      </p:sp>
      <p:pic>
        <p:nvPicPr>
          <p:cNvPr id="33796" name="Picture 9" descr="HELP_logo_rg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2563" y="336550"/>
            <a:ext cx="3017837" cy="227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6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Poison Control Center (UPCC) Staff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2376" y="2473325"/>
            <a:ext cx="8229600" cy="32924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Registered nurses</a:t>
            </a:r>
          </a:p>
          <a:p>
            <a:pPr eaLnBrk="1" hangingPunct="1"/>
            <a:r>
              <a:rPr lang="en-US" dirty="0"/>
              <a:t>Registered pharmacists</a:t>
            </a:r>
          </a:p>
          <a:p>
            <a:pPr eaLnBrk="1" hangingPunct="1"/>
            <a:r>
              <a:rPr lang="en-US" dirty="0"/>
              <a:t>Medical doctors</a:t>
            </a:r>
          </a:p>
          <a:p>
            <a:pPr eaLnBrk="1" hangingPunct="1"/>
            <a:r>
              <a:rPr lang="en-US" dirty="0"/>
              <a:t>Health educators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111" y="2653664"/>
            <a:ext cx="4517528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8720" y="2194561"/>
            <a:ext cx="6400800" cy="659130"/>
          </a:xfrm>
        </p:spPr>
        <p:txBody>
          <a:bodyPr/>
          <a:lstStyle/>
          <a:p>
            <a:pPr defTabSz="731491">
              <a:defRPr/>
            </a:pPr>
            <a:r>
              <a:rPr lang="en-US" altLang="en-US" sz="5280" b="1" dirty="0">
                <a:solidFill>
                  <a:schemeClr val="bg1"/>
                </a:solidFill>
              </a:rPr>
              <a:t>Save the Poison Control number in your phone… Someday it may save you back!</a:t>
            </a:r>
            <a:br>
              <a:rPr lang="en-US" altLang="en-US" sz="5280" b="1" dirty="0">
                <a:solidFill>
                  <a:schemeClr val="bg1"/>
                </a:solidFill>
              </a:rPr>
            </a:br>
            <a:endParaRPr lang="en-US" sz="528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396" y="19050"/>
            <a:ext cx="5485608" cy="7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482"/>
            <a:ext cx="14630400" cy="659444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UPCC was established in 1954</a:t>
            </a:r>
          </a:p>
          <a:p>
            <a:r>
              <a:rPr lang="en-US" dirty="0"/>
              <a:t>It is located within the University of Utah, College of Pharmacy</a:t>
            </a:r>
          </a:p>
          <a:p>
            <a:r>
              <a:rPr lang="en-US" dirty="0"/>
              <a:t>It serves all of Utah</a:t>
            </a:r>
          </a:p>
        </p:txBody>
      </p:sp>
    </p:spTree>
    <p:extLst>
      <p:ext uri="{BB962C8B-B14F-4D97-AF65-F5344CB8AC3E}">
        <p14:creationId xmlns:p14="http://schemas.microsoft.com/office/powerpoint/2010/main" val="19502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4482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Poison?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4438" y="1680234"/>
            <a:ext cx="10541000" cy="51657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A poison is anything someone eats, breathes, gets in the eyes or on the skin, that can cause sickness or death if it gets into or on the body.</a:t>
            </a:r>
          </a:p>
          <a:p>
            <a:pPr eaLnBrk="1" hangingPunct="1"/>
            <a:r>
              <a:rPr lang="en-US" sz="3600" dirty="0"/>
              <a:t>Poisons come in different forms</a:t>
            </a:r>
          </a:p>
          <a:p>
            <a:pPr lvl="1" eaLnBrk="1" hangingPunct="1"/>
            <a:r>
              <a:rPr lang="en-US" sz="3600" dirty="0"/>
              <a:t>Solid</a:t>
            </a:r>
          </a:p>
          <a:p>
            <a:pPr lvl="1" eaLnBrk="1" hangingPunct="1"/>
            <a:r>
              <a:rPr lang="en-US" sz="3600" dirty="0"/>
              <a:t>Liquid</a:t>
            </a:r>
          </a:p>
          <a:p>
            <a:pPr lvl="1" eaLnBrk="1" hangingPunct="1"/>
            <a:r>
              <a:rPr lang="en-US" sz="3600" dirty="0"/>
              <a:t>Gas or spray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875" y="282934"/>
            <a:ext cx="2580802" cy="398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254" y="5082391"/>
            <a:ext cx="5938019" cy="32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mp00222_"/>
          <p:cNvPicPr>
            <a:picLocks noChangeAspect="1" noChangeArrowheads="1"/>
          </p:cNvPicPr>
          <p:nvPr/>
        </p:nvPicPr>
        <p:blipFill>
          <a:blip r:embed="rId3" cstate="print">
            <a:lum bright="30000" contrast="8000"/>
          </a:blip>
          <a:srcRect/>
          <a:stretch>
            <a:fillRect/>
          </a:stretch>
        </p:blipFill>
        <p:spPr bwMode="auto">
          <a:xfrm rot="713513">
            <a:off x="5041770" y="1163066"/>
            <a:ext cx="4038218" cy="60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3"/>
            </a:outerShdw>
            <a:softEdge rad="76200"/>
          </a:effec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3046"/>
            <a:ext cx="14630400" cy="659444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Utah’s Poison Problem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r"/>
            <a:r>
              <a:rPr lang="en-US" dirty="0"/>
              <a:t>Source: Utah Poison Control Center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63963" y="2073275"/>
            <a:ext cx="10866437" cy="4662488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dirty="0"/>
              <a:t>40,000 calls on average each year</a:t>
            </a:r>
          </a:p>
          <a:p>
            <a:pPr eaLnBrk="1" hangingPunct="1"/>
            <a:r>
              <a:rPr lang="en-US" dirty="0"/>
              <a:t>90% occurred in the home</a:t>
            </a:r>
          </a:p>
          <a:p>
            <a:pPr eaLnBrk="1" hangingPunct="1"/>
            <a:r>
              <a:rPr lang="en-US" dirty="0"/>
              <a:t>80% were managed on-site with telephone follow-up</a:t>
            </a:r>
          </a:p>
        </p:txBody>
      </p:sp>
    </p:spTree>
    <p:extLst>
      <p:ext uri="{BB962C8B-B14F-4D97-AF65-F5344CB8AC3E}">
        <p14:creationId xmlns:p14="http://schemas.microsoft.com/office/powerpoint/2010/main" val="39557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Distribution of Poison Exposures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r"/>
            <a:r>
              <a:rPr lang="en-US" dirty="0"/>
              <a:t>Source: Utah Poison Control Center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4252913"/>
          <a:ext cx="942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hart" r:id="rId4" imgW="942992" imgH="914299" progId="MSGraph.Chart.8">
                  <p:embed followColorScheme="full"/>
                </p:oleObj>
              </mc:Choice>
              <mc:Fallback>
                <p:oleObj name="Chart" r:id="rId4" imgW="942992" imgH="9142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52913"/>
                        <a:ext cx="9429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06303639"/>
              </p:ext>
            </p:extLst>
          </p:nvPr>
        </p:nvGraphicFramePr>
        <p:xfrm>
          <a:off x="3563302" y="1734238"/>
          <a:ext cx="7877175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Worksheet" r:id="rId6" imgW="4371857" imgH="2981197" progId="Excel.Sheet.8">
                  <p:embed/>
                </p:oleObj>
              </mc:Choice>
              <mc:Fallback>
                <p:oleObj name="Worksheet" r:id="rId6" imgW="4371857" imgH="298119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302" y="1734238"/>
                        <a:ext cx="7877175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1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r"/>
            <a:r>
              <a:rPr lang="en-US" dirty="0"/>
              <a:t>Source: Utah Poison Control Center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4630400" cy="1189037"/>
          </a:xfrm>
          <a:prstGeom prst="rect">
            <a:avLst/>
          </a:prstGeom>
        </p:spPr>
        <p:txBody>
          <a:bodyPr anchor="t"/>
          <a:lstStyle/>
          <a:p>
            <a:pPr algn="ctr" defTabSz="731491">
              <a:defRPr/>
            </a:pPr>
            <a:r>
              <a:rPr lang="en-US" altLang="en-US" sz="4800" b="1" dirty="0"/>
              <a:t>Most Common Poison exposures</a:t>
            </a:r>
            <a:br>
              <a:rPr lang="en-US" altLang="en-US" sz="4800" b="1" dirty="0"/>
            </a:br>
            <a:r>
              <a:rPr lang="en-US" altLang="en-US" sz="4000" dirty="0"/>
              <a:t>by age group</a:t>
            </a:r>
            <a:br>
              <a:rPr lang="en-US" altLang="en-US" sz="4800" b="1" dirty="0"/>
            </a:br>
            <a:endParaRPr lang="en-US" altLang="en-US" sz="4800" b="1" dirty="0"/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33400" y="1700620"/>
            <a:ext cx="13586173" cy="56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443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Poisonings Occur?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652013" y="7486650"/>
            <a:ext cx="4978387" cy="296493"/>
          </a:xfrm>
        </p:spPr>
        <p:txBody>
          <a:bodyPr/>
          <a:lstStyle/>
          <a:p>
            <a:pPr algn="r"/>
            <a:r>
              <a:rPr lang="en-US" dirty="0"/>
              <a:t>Source: Utah Poison Control Center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2046" y="1905688"/>
            <a:ext cx="8210550" cy="5029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When the product is in use</a:t>
            </a:r>
          </a:p>
          <a:p>
            <a:pPr lvl="1" eaLnBrk="1" hangingPunct="1"/>
            <a:r>
              <a:rPr lang="en-US" dirty="0"/>
              <a:t>Adult distraction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Peak age</a:t>
            </a:r>
          </a:p>
          <a:p>
            <a:pPr lvl="1" eaLnBrk="1" hangingPunct="1"/>
            <a:r>
              <a:rPr lang="en-US" dirty="0"/>
              <a:t>18 months old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596" y="2468380"/>
            <a:ext cx="4978386" cy="3903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2b49ca-617a-4412-a136-22a821ef8eb4">PULSEDOC-1743074161-10</_dlc_DocId>
    <_dlc_DocIdUrl xmlns="402b49ca-617a-4412-a136-22a821ef8eb4">
      <Url>https://pulse.utah.edu/site/marcomm/_layouts/15/DocIdRedir.aspx?ID=PULSEDOC-1743074161-10</Url>
      <Description>PULSEDOC-1743074161-10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F15D18245C1458954909DB36AE657" ma:contentTypeVersion="0" ma:contentTypeDescription="Create a new document." ma:contentTypeScope="" ma:versionID="31d1ffe5a42fea02fd9322eb624dbb2b">
  <xsd:schema xmlns:xsd="http://www.w3.org/2001/XMLSchema" xmlns:xs="http://www.w3.org/2001/XMLSchema" xmlns:p="http://schemas.microsoft.com/office/2006/metadata/properties" xmlns:ns2="402b49ca-617a-4412-a136-22a821ef8eb4" targetNamespace="http://schemas.microsoft.com/office/2006/metadata/properties" ma:root="true" ma:fieldsID="2b995caac7fa654b91bcd9862e99db1b" ns2:_="">
    <xsd:import namespace="402b49ca-617a-4412-a136-22a821ef8e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6F08B7-1F71-4F99-B35D-690FBC859C9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05D53D2-4C8C-4500-874F-8AD70E4DEB2D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02b49ca-617a-4412-a136-22a821ef8eb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CDE85B8-B306-4605-8819-4A30DA8C0D5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46632D-6F77-41CB-AF7B-1A02CDAC0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b49ca-617a-4412-a136-22a821ef8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1024</Words>
  <Application>Microsoft Macintosh PowerPoint</Application>
  <PresentationFormat>Custom</PresentationFormat>
  <Paragraphs>194</Paragraphs>
  <Slides>30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Century Gothic</vt:lpstr>
      <vt:lpstr>Century Gothic Bold</vt:lpstr>
      <vt:lpstr>Century Gothic Bold Italic</vt:lpstr>
      <vt:lpstr>Wingdings</vt:lpstr>
      <vt:lpstr>ZapfHumnst BT</vt:lpstr>
      <vt:lpstr>1_Office Theme</vt:lpstr>
      <vt:lpstr>2_Office Theme</vt:lpstr>
      <vt:lpstr>Chart</vt:lpstr>
      <vt:lpstr>Worksheet</vt:lpstr>
      <vt:lpstr>PowerPoint Presentation</vt:lpstr>
      <vt:lpstr>MISSION STATEMENT</vt:lpstr>
      <vt:lpstr>Utah Poison Control Center (UPCC) Staff</vt:lpstr>
      <vt:lpstr>UPCC History</vt:lpstr>
      <vt:lpstr>What Is A Poison?</vt:lpstr>
      <vt:lpstr>Utah’s Poison Problem</vt:lpstr>
      <vt:lpstr>Age Distribution of Poison Exposures</vt:lpstr>
      <vt:lpstr>Most Common Poison exposures by age group </vt:lpstr>
      <vt:lpstr>When Do Poisonings Occur?</vt:lpstr>
      <vt:lpstr>Why Are Children More Likely to be Poisoned and What Factors Place Them At Risk?</vt:lpstr>
      <vt:lpstr>Stages of Development</vt:lpstr>
      <vt:lpstr>Factors That Increase Risk</vt:lpstr>
      <vt:lpstr>What Are These Poisons and What Should We Do About Them?</vt:lpstr>
      <vt:lpstr>Medicines and Vitamins</vt:lpstr>
      <vt:lpstr>Household Products</vt:lpstr>
      <vt:lpstr>Cosmetic and Personal Care Products</vt:lpstr>
      <vt:lpstr>Topicals</vt:lpstr>
      <vt:lpstr>What’s in the Garage?</vt:lpstr>
      <vt:lpstr>Miscellaneous Poisons</vt:lpstr>
      <vt:lpstr>Miscellaneous Poisons</vt:lpstr>
      <vt:lpstr>Prevention- Takeaways</vt:lpstr>
      <vt:lpstr>Prevention</vt:lpstr>
      <vt:lpstr>Carbon Monoxide (CO) A colorless, odorless, tasteless gas</vt:lpstr>
      <vt:lpstr>Prevention</vt:lpstr>
      <vt:lpstr>Adult Poisonings</vt:lpstr>
      <vt:lpstr>First aid tips</vt:lpstr>
      <vt:lpstr>Emergency Action For Poisoning </vt:lpstr>
      <vt:lpstr>Calling Poison Control</vt:lpstr>
      <vt:lpstr>Conclusion</vt:lpstr>
      <vt:lpstr>Save the Poison Control number in your phone… Someday it may save you back!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Svaren</dc:creator>
  <cp:lastModifiedBy>Ashley E Lewis</cp:lastModifiedBy>
  <cp:revision>333</cp:revision>
  <cp:lastPrinted>2016-08-31T21:58:28Z</cp:lastPrinted>
  <dcterms:created xsi:type="dcterms:W3CDTF">2016-08-02T16:41:37Z</dcterms:created>
  <dcterms:modified xsi:type="dcterms:W3CDTF">2021-08-27T05:19:37Z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0x0101000B7F15D18245C1458954909DB36AE657</vt:lpwstr>
  </property>
  <property fmtid="{D5CDD505-2E9C-101B-9397-08002B2CF9AE}" pid="3" name="_dlc_DocIdItemGuid">
    <vt:lpwstr>8551c8e8-7156-4bdb-9a8d-e1a67c0c2fd5</vt:lpwstr>
  </property>
</Properties>
</file>